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05" autoAdjust="0"/>
  </p:normalViewPr>
  <p:slideViewPr>
    <p:cSldViewPr>
      <p:cViewPr varScale="1">
        <p:scale>
          <a:sx n="74" d="100"/>
          <a:sy n="74" d="100"/>
        </p:scale>
        <p:origin x="57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Introduction to DevOps</a:t>
            </a:r>
            <a:endParaRPr lang="en-US" dirty="0"/>
          </a:p>
        </p:txBody>
      </p:sp>
      <p:sp>
        <p:nvSpPr>
          <p:cNvPr id="6" name="Subtitle 5"/>
          <p:cNvSpPr>
            <a:spLocks noGrp="1"/>
          </p:cNvSpPr>
          <p:nvPr>
            <p:ph type="subTitle" idx="1"/>
          </p:nvPr>
        </p:nvSpPr>
        <p:spPr/>
        <p:txBody>
          <a:bodyPr/>
          <a:lstStyle/>
          <a:p>
            <a:r>
              <a:rPr lang="en-US" dirty="0" smtClean="0"/>
              <a:t>Sonika Rathi</a:t>
            </a:r>
            <a:endParaRPr lang="en-US" dirty="0"/>
          </a:p>
        </p:txBody>
      </p:sp>
      <p:sp>
        <p:nvSpPr>
          <p:cNvPr id="7" name="Text Placeholder 6"/>
          <p:cNvSpPr>
            <a:spLocks noGrp="1"/>
          </p:cNvSpPr>
          <p:nvPr>
            <p:ph type="body" sz="quarter" idx="14"/>
          </p:nvPr>
        </p:nvSpPr>
        <p:spPr/>
        <p:txBody>
          <a:bodyPr/>
          <a:lstStyle/>
          <a:p>
            <a:r>
              <a:rPr lang="en-US" dirty="0" smtClean="0"/>
              <a:t>Assistant Professor</a:t>
            </a:r>
          </a:p>
          <a:p>
            <a:r>
              <a:rPr lang="en-US" dirty="0" smtClean="0"/>
              <a:t>BITS </a:t>
            </a:r>
            <a:r>
              <a:rPr lang="en-US" dirty="0" err="1"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p:txBody>
          <a:bodyPr/>
          <a:lstStyle/>
          <a:p>
            <a:r>
              <a:rPr lang="en-US" dirty="0"/>
              <a:t>Unit testing allows the programmer to refactor code at a later date, and make sure the module still works correctly</a:t>
            </a:r>
          </a:p>
          <a:p>
            <a:r>
              <a:rPr lang="en-US" dirty="0"/>
              <a:t>By testing the parts of a program first and then testing the sum of its parts, integration testing becomes much easier</a:t>
            </a:r>
          </a:p>
          <a:p>
            <a:r>
              <a:rPr lang="en-US" dirty="0"/>
              <a:t>Unit testing provides a sort of living documentation of the system</a:t>
            </a:r>
          </a:p>
          <a:p>
            <a:endParaRPr lang="en-US" dirty="0"/>
          </a:p>
        </p:txBody>
      </p:sp>
      <p:sp>
        <p:nvSpPr>
          <p:cNvPr id="4" name="Text Placeholder 3"/>
          <p:cNvSpPr>
            <a:spLocks noGrp="1"/>
          </p:cNvSpPr>
          <p:nvPr>
            <p:ph type="body" sz="quarter" idx="14"/>
          </p:nvPr>
        </p:nvSpPr>
        <p:spPr/>
        <p:txBody>
          <a:bodyPr/>
          <a:lstStyle/>
          <a:p>
            <a:r>
              <a:rPr lang="en-US" dirty="0"/>
              <a:t>Benefits</a:t>
            </a:r>
          </a:p>
        </p:txBody>
      </p:sp>
    </p:spTree>
    <p:extLst>
      <p:ext uri="{BB962C8B-B14F-4D97-AF65-F5344CB8AC3E}">
        <p14:creationId xmlns:p14="http://schemas.microsoft.com/office/powerpoint/2010/main" val="3266194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571999"/>
          </a:xfrm>
        </p:spPr>
        <p:txBody>
          <a:bodyPr>
            <a:normAutofit/>
          </a:bodyPr>
          <a:lstStyle/>
          <a:p>
            <a:r>
              <a:rPr lang="en-US" dirty="0"/>
              <a:t>Keep unit tests small and fast </a:t>
            </a:r>
          </a:p>
          <a:p>
            <a:pPr lvl="1"/>
            <a:r>
              <a:rPr lang="en-US" dirty="0"/>
              <a:t>Ideally the entire test suite should be executed before every code check in Keeping the tests fast reduce the development turnaround time </a:t>
            </a:r>
          </a:p>
          <a:p>
            <a:r>
              <a:rPr lang="en-US" dirty="0"/>
              <a:t>Unit tests should be fully automated and non-interactive </a:t>
            </a:r>
          </a:p>
          <a:p>
            <a:pPr lvl="1"/>
            <a:r>
              <a:rPr lang="en-US" dirty="0"/>
              <a:t>The test suite is normally executed on a regular basis and must be fully automated to be useful. If the results require manual inspection the tests are not proper unit tests </a:t>
            </a:r>
          </a:p>
          <a:p>
            <a:r>
              <a:rPr lang="en-US" dirty="0"/>
              <a:t>Make unit tests simple to run </a:t>
            </a:r>
          </a:p>
          <a:p>
            <a:pPr lvl="1"/>
            <a:r>
              <a:rPr lang="en-US" dirty="0"/>
              <a:t>Configure the development environment so that single tests and test suites can be run by a single command or a one button click. </a:t>
            </a:r>
          </a:p>
          <a:p>
            <a:r>
              <a:rPr lang="en-US" dirty="0"/>
              <a:t>Measure the tests </a:t>
            </a:r>
          </a:p>
          <a:p>
            <a:pPr lvl="1"/>
            <a:r>
              <a:rPr lang="en-US" dirty="0"/>
              <a:t>Apply coverage analysis to the test runs so that it is possible to read the exact execution coverage and investigate which parts of the code is executed and not</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23964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114799"/>
          </a:xfrm>
        </p:spPr>
        <p:txBody>
          <a:bodyPr>
            <a:normAutofit/>
          </a:bodyPr>
          <a:lstStyle/>
          <a:p>
            <a:r>
              <a:rPr lang="en-US" dirty="0"/>
              <a:t>Fix failing tests immediately </a:t>
            </a:r>
          </a:p>
          <a:p>
            <a:pPr lvl="1"/>
            <a:r>
              <a:rPr lang="en-US" dirty="0"/>
              <a:t>Each developer should be responsible for making sure a new test runs successfully upon check in, and that all existing tests runs successfully upon code  check in. If a test fails as part of a regular test execution the entire team should drop what they are currently doing and make sure the problem gets fixed </a:t>
            </a:r>
          </a:p>
          <a:p>
            <a:r>
              <a:rPr lang="en-US" dirty="0"/>
              <a:t>Keep testing at unit level </a:t>
            </a:r>
          </a:p>
          <a:p>
            <a:pPr lvl="1"/>
            <a:r>
              <a:rPr lang="en-US" dirty="0"/>
              <a:t>Unit testing is about testing classes </a:t>
            </a:r>
          </a:p>
          <a:p>
            <a:pPr lvl="1"/>
            <a:r>
              <a:rPr lang="en-US" dirty="0"/>
              <a:t>There should be one test class per ordinary class and the class behavior should  be tested in isolation. Avoid the temptation to test an entire work-flow using a unit testing framework, as such tests are slow and hard to maintain. Work-flow testing may have its place, but it is not unit testing and it must be set up and executed independently</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329987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952999"/>
          </a:xfrm>
        </p:spPr>
        <p:txBody>
          <a:bodyPr>
            <a:normAutofit/>
          </a:bodyPr>
          <a:lstStyle/>
          <a:p>
            <a:r>
              <a:rPr lang="en-US" dirty="0"/>
              <a:t>Start off simple </a:t>
            </a:r>
          </a:p>
          <a:p>
            <a:pPr lvl="1"/>
            <a:r>
              <a:rPr lang="en-US" dirty="0"/>
              <a:t>One simple test is infinitely better than no tests at all. A simple test class will establish the target class test framework, it will verify the presence and correctness of both the build environment, the unit testing environment, the execution environment and the coverage analysis tool, and it will prove that the target class is part of the assembly and that it can be accessed </a:t>
            </a:r>
          </a:p>
          <a:p>
            <a:r>
              <a:rPr lang="en-US" dirty="0"/>
              <a:t>Keep tests independent </a:t>
            </a:r>
          </a:p>
          <a:p>
            <a:pPr lvl="1"/>
            <a:r>
              <a:rPr lang="en-US" dirty="0"/>
              <a:t>To ensure testing robustness and simplify maintenance, tests should never rely on other tests nor should they depend on the ordering in which tests are executed </a:t>
            </a:r>
          </a:p>
          <a:p>
            <a:r>
              <a:rPr lang="en-US" dirty="0"/>
              <a:t>Name tests properly </a:t>
            </a:r>
          </a:p>
          <a:p>
            <a:pPr lvl="1"/>
            <a:r>
              <a:rPr lang="en-US" dirty="0"/>
              <a:t>Make sure each test method test one distinct feature of the class being tested and name the test methods accordingly. The typical naming convention is test[what] such As </a:t>
            </a:r>
            <a:r>
              <a:rPr lang="en-US" dirty="0" err="1"/>
              <a:t>testSaveAs</a:t>
            </a:r>
            <a:r>
              <a:rPr lang="en-US" dirty="0"/>
              <a:t>(), </a:t>
            </a:r>
            <a:r>
              <a:rPr lang="en-US" dirty="0" err="1"/>
              <a:t>testAddListener</a:t>
            </a:r>
            <a:r>
              <a:rPr lang="en-US" dirty="0"/>
              <a:t>(), </a:t>
            </a:r>
            <a:r>
              <a:rPr lang="en-US" dirty="0" err="1"/>
              <a:t>testDeleteProperty</a:t>
            </a:r>
            <a:r>
              <a:rPr lang="en-US" dirty="0"/>
              <a:t>() etc.</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1845441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800599"/>
          </a:xfrm>
        </p:spPr>
        <p:txBody>
          <a:bodyPr>
            <a:normAutofit/>
          </a:bodyPr>
          <a:lstStyle/>
          <a:p>
            <a:r>
              <a:rPr lang="en-US" dirty="0"/>
              <a:t>Keep tests close to the class being tested </a:t>
            </a:r>
          </a:p>
          <a:p>
            <a:pPr lvl="1"/>
            <a:r>
              <a:rPr lang="en-US" dirty="0"/>
              <a:t>If the class to test is Foo the test class should be called </a:t>
            </a:r>
            <a:r>
              <a:rPr lang="en-US" dirty="0" err="1"/>
              <a:t>FooTest</a:t>
            </a:r>
            <a:r>
              <a:rPr lang="en-US" dirty="0"/>
              <a:t> (not </a:t>
            </a:r>
            <a:r>
              <a:rPr lang="en-US" dirty="0" err="1"/>
              <a:t>TestFoo</a:t>
            </a:r>
            <a:r>
              <a:rPr lang="en-US" dirty="0"/>
              <a:t>) and kept in the same package (directory) as Foo. Keeping test classes in separate  directory trees makes them harder to access and maintain. Make sure the build environment is configured so that the test classes doesn't make its way into  production libraries or executables </a:t>
            </a:r>
          </a:p>
          <a:p>
            <a:r>
              <a:rPr lang="en-US" dirty="0"/>
              <a:t>Test public API </a:t>
            </a:r>
          </a:p>
          <a:p>
            <a:pPr lvl="1"/>
            <a:r>
              <a:rPr lang="en-US" dirty="0"/>
              <a:t>Unit testing can be defined as testing classes through their public API. Some testing tools makes it possible to test private content of a class, but this should be avoided as it makes the test more verbose and much harder to maintain. If there is private content that seems to need explicit testing, consider refactoring  it into public methods in utility classes instead. But do this to improve the general design, not to aid testing</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2413102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952999"/>
          </a:xfrm>
        </p:spPr>
        <p:txBody>
          <a:bodyPr>
            <a:normAutofit/>
          </a:bodyPr>
          <a:lstStyle/>
          <a:p>
            <a:r>
              <a:rPr lang="en-US" dirty="0"/>
              <a:t>Think black-box </a:t>
            </a:r>
          </a:p>
          <a:p>
            <a:pPr lvl="1"/>
            <a:r>
              <a:rPr lang="en-US" dirty="0"/>
              <a:t>Act as a 3rd party class consumer, and test if the class fulfills its requirements. And try to tear it apart </a:t>
            </a:r>
          </a:p>
          <a:p>
            <a:r>
              <a:rPr lang="en-US" dirty="0"/>
              <a:t>Think white-box </a:t>
            </a:r>
          </a:p>
          <a:p>
            <a:pPr lvl="1"/>
            <a:r>
              <a:rPr lang="en-US" dirty="0"/>
              <a:t>After all, the test programmer also wrote the class being tested, and extra effort should be put into testing the most complex logic </a:t>
            </a:r>
          </a:p>
          <a:p>
            <a:r>
              <a:rPr lang="en-US" dirty="0"/>
              <a:t>Test the trivial cases too </a:t>
            </a:r>
          </a:p>
          <a:p>
            <a:pPr lvl="1"/>
            <a:r>
              <a:rPr lang="en-US" dirty="0"/>
              <a:t>It is sometimes recommended that all non-trivial cases should be tested and that trivial  methods like simple setters and getters can be omitted. However, there are several reasons why trivial cases should be tested too: </a:t>
            </a:r>
          </a:p>
          <a:p>
            <a:pPr lvl="2"/>
            <a:r>
              <a:rPr lang="en-US" dirty="0"/>
              <a:t>Trivial is hard to define. It may mean different things to different people</a:t>
            </a:r>
          </a:p>
          <a:p>
            <a:pPr lvl="2"/>
            <a:r>
              <a:rPr lang="en-US" dirty="0"/>
              <a:t>From a black-box perspective there is no way to know which part of the code is trivial</a:t>
            </a:r>
          </a:p>
          <a:p>
            <a:pPr lvl="2"/>
            <a:r>
              <a:rPr lang="en-US" dirty="0" smtClean="0"/>
              <a:t>The </a:t>
            </a:r>
            <a:r>
              <a:rPr lang="en-US" dirty="0"/>
              <a:t>trivial cases can contain errors too, often as a result of copy-paste operations</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110827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Provide negative tests </a:t>
            </a:r>
          </a:p>
          <a:p>
            <a:pPr lvl="1"/>
            <a:r>
              <a:rPr lang="en-US" dirty="0"/>
              <a:t>Negative tests intentionally misuse the code and verify robustness and appropriate error handling</a:t>
            </a:r>
          </a:p>
          <a:p>
            <a:r>
              <a:rPr lang="en-US" dirty="0"/>
              <a:t>Design code with testing in mind </a:t>
            </a:r>
          </a:p>
          <a:p>
            <a:pPr lvl="1"/>
            <a:r>
              <a:rPr lang="en-US" dirty="0"/>
              <a:t>Writing and maintaining unit tests are costly, and minimizing public API and reducing </a:t>
            </a:r>
            <a:r>
              <a:rPr lang="en-US" dirty="0" err="1"/>
              <a:t>cyclomatic</a:t>
            </a:r>
            <a:r>
              <a:rPr lang="en-US" dirty="0"/>
              <a:t> complexity in the code are ways to reduce this cost and make high-coverage test code faster to write and easier to maintain </a:t>
            </a:r>
          </a:p>
          <a:p>
            <a:r>
              <a:rPr lang="en-US" dirty="0"/>
              <a:t>Don't connect to predefined external resources </a:t>
            </a:r>
          </a:p>
          <a:p>
            <a:pPr lvl="1"/>
            <a:r>
              <a:rPr lang="en-US" dirty="0"/>
              <a:t>Unit tests should be written without explicit knowledge of the environment context in which they are executed so that they can be run anywhere at anytime. In order to provide required resources for a test these resources should instead be made available by the test itself</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372899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a:xfrm>
            <a:off x="857739" y="1600201"/>
            <a:ext cx="10160000" cy="4724399"/>
          </a:xfrm>
        </p:spPr>
        <p:txBody>
          <a:bodyPr>
            <a:normAutofit/>
          </a:bodyPr>
          <a:lstStyle/>
          <a:p>
            <a:r>
              <a:rPr lang="en-US" dirty="0"/>
              <a:t>Prioritize testing </a:t>
            </a:r>
          </a:p>
          <a:p>
            <a:pPr lvl="1"/>
            <a:r>
              <a:rPr lang="en-US" dirty="0"/>
              <a:t>Unit testing is a typical bottom-up process, and if there is not enough resources to test all parts of a system priority should be put on the lower levels first </a:t>
            </a:r>
          </a:p>
          <a:p>
            <a:r>
              <a:rPr lang="en-US" dirty="0"/>
              <a:t>Prepare test code for failures</a:t>
            </a:r>
          </a:p>
          <a:p>
            <a:pPr lvl="1"/>
            <a:r>
              <a:rPr lang="en-US" dirty="0"/>
              <a:t>If the first assertion is false, the code crashes in the subsequent statement and none of the remaining tests will be executed. Always prepare for test failure so that the failure of a single test doesn't bring down the entire test suite execution </a:t>
            </a:r>
          </a:p>
          <a:p>
            <a:r>
              <a:rPr lang="en-US" dirty="0"/>
              <a:t>Write tests to reproduce bugs </a:t>
            </a:r>
          </a:p>
          <a:p>
            <a:pPr lvl="1"/>
            <a:r>
              <a:rPr lang="en-US" dirty="0"/>
              <a:t>When a bug is reported, write a test to reproduce the bug (i.e. a failing test) and use this test as a  success criteria when fixing the code. </a:t>
            </a:r>
          </a:p>
          <a:p>
            <a:r>
              <a:rPr lang="en-US" dirty="0"/>
              <a:t>Know the limitations </a:t>
            </a:r>
          </a:p>
          <a:p>
            <a:pPr lvl="1"/>
            <a:r>
              <a:rPr lang="en-US" dirty="0"/>
              <a:t>Unit tests can never prove the correctness of code</a:t>
            </a:r>
          </a:p>
          <a:p>
            <a:endParaRPr lang="en-US" dirty="0"/>
          </a:p>
        </p:txBody>
      </p:sp>
      <p:sp>
        <p:nvSpPr>
          <p:cNvPr id="4" name="Text Placeholder 3"/>
          <p:cNvSpPr>
            <a:spLocks noGrp="1"/>
          </p:cNvSpPr>
          <p:nvPr>
            <p:ph type="body" sz="quarter" idx="14"/>
          </p:nvPr>
        </p:nvSpPr>
        <p:spPr/>
        <p:txBody>
          <a:bodyPr/>
          <a:lstStyle/>
          <a:p>
            <a:r>
              <a:rPr lang="en-US" dirty="0"/>
              <a:t>Guidelines</a:t>
            </a:r>
          </a:p>
        </p:txBody>
      </p:sp>
    </p:spTree>
    <p:extLst>
      <p:ext uri="{BB962C8B-B14F-4D97-AF65-F5344CB8AC3E}">
        <p14:creationId xmlns:p14="http://schemas.microsoft.com/office/powerpoint/2010/main" val="254845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smtClean="0"/>
              <a:t>Types of Testing</a:t>
            </a:r>
          </a:p>
          <a:p>
            <a:r>
              <a:rPr lang="en-IN" dirty="0" smtClean="0"/>
              <a:t>Traditional </a:t>
            </a:r>
            <a:r>
              <a:rPr lang="en-IN" dirty="0"/>
              <a:t>Vs. Unit Testing</a:t>
            </a:r>
            <a:endParaRPr lang="en-US" dirty="0"/>
          </a:p>
        </p:txBody>
      </p:sp>
      <p:sp>
        <p:nvSpPr>
          <p:cNvPr id="4" name="Text Placeholder 3"/>
          <p:cNvSpPr>
            <a:spLocks noGrp="1"/>
          </p:cNvSpPr>
          <p:nvPr>
            <p:ph type="body" sz="quarter" idx="14"/>
          </p:nvPr>
        </p:nvSpPr>
        <p:spPr>
          <a:xfrm>
            <a:off x="329247" y="1143001"/>
            <a:ext cx="11196956" cy="395287"/>
          </a:xfrm>
        </p:spPr>
        <p:txBody>
          <a:bodyPr/>
          <a:lstStyle/>
          <a:p>
            <a:r>
              <a:rPr lang="en-IN" dirty="0" smtClean="0"/>
              <a:t>Unit </a:t>
            </a:r>
            <a:r>
              <a:rPr lang="en-IN" dirty="0"/>
              <a:t>Testing</a:t>
            </a:r>
            <a:endParaRPr lang="en-US" dirty="0"/>
          </a:p>
        </p:txBody>
      </p:sp>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092033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sz="quarter" idx="13"/>
          </p:nvPr>
        </p:nvSpPr>
        <p:spPr/>
        <p:txBody>
          <a:bodyPr/>
          <a:lstStyle/>
          <a:p>
            <a:r>
              <a:rPr lang="en-US" dirty="0"/>
              <a:t>Black box testing – (application interface, internal module interface and input/output description) </a:t>
            </a:r>
          </a:p>
          <a:p>
            <a:r>
              <a:rPr lang="en-US" dirty="0"/>
              <a:t>White box testing- function executed and checked </a:t>
            </a:r>
          </a:p>
          <a:p>
            <a:r>
              <a:rPr lang="en-US" dirty="0"/>
              <a:t>Gray box testing - test cases, risks assessments and test methods</a:t>
            </a:r>
          </a:p>
          <a:p>
            <a:endParaRPr lang="en-US" dirty="0"/>
          </a:p>
        </p:txBody>
      </p:sp>
      <p:sp>
        <p:nvSpPr>
          <p:cNvPr id="4" name="Text Placeholder 3"/>
          <p:cNvSpPr>
            <a:spLocks noGrp="1"/>
          </p:cNvSpPr>
          <p:nvPr>
            <p:ph type="body" sz="quarter" idx="14"/>
          </p:nvPr>
        </p:nvSpPr>
        <p:spPr/>
        <p:txBody>
          <a:bodyPr/>
          <a:lstStyle/>
          <a:p>
            <a:r>
              <a:rPr lang="en-US" dirty="0" smtClean="0"/>
              <a:t>Types of Testing</a:t>
            </a:r>
            <a:endParaRPr lang="en-US" dirty="0"/>
          </a:p>
        </p:txBody>
      </p:sp>
      <p:sp>
        <p:nvSpPr>
          <p:cNvPr id="5" name="Rectangle 4"/>
          <p:cNvSpPr/>
          <p:nvPr/>
        </p:nvSpPr>
        <p:spPr>
          <a:xfrm>
            <a:off x="4572000" y="3276600"/>
            <a:ext cx="2286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latin typeface="Helvetica" panose="020B0604020202020204" pitchFamily="34" charset="0"/>
                <a:cs typeface="Helvetica" panose="020B0604020202020204" pitchFamily="34" charset="0"/>
              </a:rPr>
              <a:t>Black Box</a:t>
            </a:r>
            <a:endParaRPr lang="en-US" sz="1600" dirty="0">
              <a:latin typeface="Helvetica" panose="020B0604020202020204" pitchFamily="34" charset="0"/>
              <a:cs typeface="Helvetica" panose="020B0604020202020204" pitchFamily="34" charset="0"/>
            </a:endParaRPr>
          </a:p>
        </p:txBody>
      </p:sp>
      <p:sp>
        <p:nvSpPr>
          <p:cNvPr id="6" name="Rectangle 5"/>
          <p:cNvSpPr/>
          <p:nvPr/>
        </p:nvSpPr>
        <p:spPr>
          <a:xfrm>
            <a:off x="4572000" y="4141954"/>
            <a:ext cx="2286000" cy="9213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smtClean="0">
              <a:latin typeface="Helvetica" panose="020B0604020202020204" pitchFamily="34" charset="0"/>
              <a:cs typeface="Helvetica" panose="020B0604020202020204" pitchFamily="34" charset="0"/>
            </a:endParaRPr>
          </a:p>
          <a:p>
            <a:pPr algn="ctr"/>
            <a:r>
              <a:rPr lang="en-US" sz="1600" dirty="0" smtClean="0">
                <a:latin typeface="Helvetica" panose="020B0604020202020204" pitchFamily="34" charset="0"/>
                <a:cs typeface="Helvetica" panose="020B0604020202020204" pitchFamily="34" charset="0"/>
              </a:rPr>
              <a:t>Gray Box</a:t>
            </a:r>
            <a:endParaRPr lang="en-US" sz="1600" dirty="0">
              <a:latin typeface="Helvetica" panose="020B0604020202020204" pitchFamily="34" charset="0"/>
              <a:cs typeface="Helvetica" panose="020B0604020202020204" pitchFamily="34" charset="0"/>
            </a:endParaRPr>
          </a:p>
        </p:txBody>
      </p:sp>
      <p:sp>
        <p:nvSpPr>
          <p:cNvPr id="7" name="Rectangle 6"/>
          <p:cNvSpPr/>
          <p:nvPr/>
        </p:nvSpPr>
        <p:spPr>
          <a:xfrm>
            <a:off x="4572000" y="5395248"/>
            <a:ext cx="2286000" cy="13103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smtClean="0">
              <a:latin typeface="Helvetica" panose="020B0604020202020204" pitchFamily="34" charset="0"/>
              <a:cs typeface="Helvetica" panose="020B0604020202020204" pitchFamily="34" charset="0"/>
            </a:endParaRPr>
          </a:p>
          <a:p>
            <a:pPr algn="ctr"/>
            <a:endParaRPr lang="en-US" sz="1600" dirty="0">
              <a:latin typeface="Helvetica" panose="020B0604020202020204" pitchFamily="34" charset="0"/>
              <a:cs typeface="Helvetica" panose="020B0604020202020204" pitchFamily="34" charset="0"/>
            </a:endParaRPr>
          </a:p>
          <a:p>
            <a:pPr algn="ctr"/>
            <a:endParaRPr lang="en-US" sz="1600" dirty="0" smtClean="0">
              <a:latin typeface="Helvetica" panose="020B0604020202020204" pitchFamily="34" charset="0"/>
              <a:cs typeface="Helvetica" panose="020B0604020202020204" pitchFamily="34" charset="0"/>
            </a:endParaRPr>
          </a:p>
          <a:p>
            <a:pPr algn="ctr"/>
            <a:r>
              <a:rPr lang="en-US" sz="1600" dirty="0" smtClean="0">
                <a:latin typeface="Helvetica" panose="020B0604020202020204" pitchFamily="34" charset="0"/>
                <a:cs typeface="Helvetica" panose="020B0604020202020204" pitchFamily="34" charset="0"/>
              </a:rPr>
              <a:t>White Box</a:t>
            </a:r>
            <a:endParaRPr lang="en-US" sz="1600" dirty="0">
              <a:latin typeface="Helvetica" panose="020B0604020202020204" pitchFamily="34" charset="0"/>
              <a:cs typeface="Helvetica" panose="020B0604020202020204" pitchFamily="34" charset="0"/>
            </a:endParaRPr>
          </a:p>
        </p:txBody>
      </p:sp>
      <p:sp>
        <p:nvSpPr>
          <p:cNvPr id="12" name="Oval 11"/>
          <p:cNvSpPr/>
          <p:nvPr/>
        </p:nvSpPr>
        <p:spPr>
          <a:xfrm>
            <a:off x="4876800" y="4602623"/>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Oval 12"/>
          <p:cNvSpPr/>
          <p:nvPr/>
        </p:nvSpPr>
        <p:spPr>
          <a:xfrm>
            <a:off x="5313608" y="4350781"/>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Oval 13"/>
          <p:cNvSpPr/>
          <p:nvPr/>
        </p:nvSpPr>
        <p:spPr>
          <a:xfrm>
            <a:off x="5830284" y="4267891"/>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Oval 14"/>
          <p:cNvSpPr/>
          <p:nvPr/>
        </p:nvSpPr>
        <p:spPr>
          <a:xfrm>
            <a:off x="6376339" y="4267890"/>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Oval 15"/>
          <p:cNvSpPr/>
          <p:nvPr/>
        </p:nvSpPr>
        <p:spPr>
          <a:xfrm>
            <a:off x="4724400" y="6145107"/>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Oval 16"/>
          <p:cNvSpPr/>
          <p:nvPr/>
        </p:nvSpPr>
        <p:spPr>
          <a:xfrm>
            <a:off x="4882166" y="5615175"/>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Oval 17"/>
          <p:cNvSpPr/>
          <p:nvPr/>
        </p:nvSpPr>
        <p:spPr>
          <a:xfrm>
            <a:off x="5543281" y="5615175"/>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Oval 18"/>
          <p:cNvSpPr/>
          <p:nvPr/>
        </p:nvSpPr>
        <p:spPr>
          <a:xfrm>
            <a:off x="5327382" y="6145107"/>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Oval 19"/>
          <p:cNvSpPr/>
          <p:nvPr/>
        </p:nvSpPr>
        <p:spPr>
          <a:xfrm>
            <a:off x="5982684" y="5875235"/>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Oval 20"/>
          <p:cNvSpPr/>
          <p:nvPr/>
        </p:nvSpPr>
        <p:spPr>
          <a:xfrm>
            <a:off x="6376339" y="5516186"/>
            <a:ext cx="152400" cy="1979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3" name="Straight Arrow Connector 22"/>
          <p:cNvCxnSpPr>
            <a:stCxn id="12" idx="7"/>
            <a:endCxn id="13" idx="2"/>
          </p:cNvCxnSpPr>
          <p:nvPr/>
        </p:nvCxnSpPr>
        <p:spPr>
          <a:xfrm flipV="1">
            <a:off x="5006882" y="4449770"/>
            <a:ext cx="306726" cy="1818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4" idx="2"/>
          </p:cNvCxnSpPr>
          <p:nvPr/>
        </p:nvCxnSpPr>
        <p:spPr>
          <a:xfrm flipV="1">
            <a:off x="5455276" y="4366880"/>
            <a:ext cx="375008" cy="672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endCxn id="15" idx="2"/>
          </p:cNvCxnSpPr>
          <p:nvPr/>
        </p:nvCxnSpPr>
        <p:spPr>
          <a:xfrm>
            <a:off x="5982684" y="4366878"/>
            <a:ext cx="3936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endCxn id="18" idx="3"/>
          </p:cNvCxnSpPr>
          <p:nvPr/>
        </p:nvCxnSpPr>
        <p:spPr>
          <a:xfrm flipV="1">
            <a:off x="4778169" y="5784159"/>
            <a:ext cx="787430" cy="361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7" idx="6"/>
          </p:cNvCxnSpPr>
          <p:nvPr/>
        </p:nvCxnSpPr>
        <p:spPr>
          <a:xfrm flipV="1">
            <a:off x="5034566" y="5714163"/>
            <a:ext cx="50871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endCxn id="19" idx="1"/>
          </p:cNvCxnSpPr>
          <p:nvPr/>
        </p:nvCxnSpPr>
        <p:spPr>
          <a:xfrm>
            <a:off x="4986547" y="5805086"/>
            <a:ext cx="363153" cy="369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19" idx="6"/>
            <a:endCxn id="20" idx="2"/>
          </p:cNvCxnSpPr>
          <p:nvPr/>
        </p:nvCxnSpPr>
        <p:spPr>
          <a:xfrm flipV="1">
            <a:off x="5479782" y="5974224"/>
            <a:ext cx="502902" cy="269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endCxn id="20" idx="1"/>
          </p:cNvCxnSpPr>
          <p:nvPr/>
        </p:nvCxnSpPr>
        <p:spPr>
          <a:xfrm>
            <a:off x="5699747" y="5738515"/>
            <a:ext cx="305255" cy="1657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endCxn id="21" idx="3"/>
          </p:cNvCxnSpPr>
          <p:nvPr/>
        </p:nvCxnSpPr>
        <p:spPr>
          <a:xfrm flipV="1">
            <a:off x="6135084" y="5685170"/>
            <a:ext cx="263573" cy="240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a:endCxn id="21" idx="2"/>
          </p:cNvCxnSpPr>
          <p:nvPr/>
        </p:nvCxnSpPr>
        <p:spPr>
          <a:xfrm flipV="1">
            <a:off x="5698276" y="5615175"/>
            <a:ext cx="678063" cy="6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58" idx="3"/>
            <a:endCxn id="6" idx="1"/>
          </p:cNvCxnSpPr>
          <p:nvPr/>
        </p:nvCxnSpPr>
        <p:spPr>
          <a:xfrm flipV="1">
            <a:off x="3410107" y="4602624"/>
            <a:ext cx="1161893" cy="4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p:cNvSpPr/>
          <p:nvPr/>
        </p:nvSpPr>
        <p:spPr>
          <a:xfrm>
            <a:off x="1124107" y="4267890"/>
            <a:ext cx="2286000" cy="678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smtClean="0">
              <a:latin typeface="Helvetica" panose="020B0604020202020204" pitchFamily="34" charset="0"/>
              <a:cs typeface="Helvetica" panose="020B0604020202020204" pitchFamily="34" charset="0"/>
            </a:endParaRPr>
          </a:p>
          <a:p>
            <a:pPr algn="ctr"/>
            <a:r>
              <a:rPr lang="en-US" sz="1600" dirty="0" smtClean="0">
                <a:latin typeface="Helvetica" panose="020B0604020202020204" pitchFamily="34" charset="0"/>
                <a:cs typeface="Helvetica" panose="020B0604020202020204" pitchFamily="34" charset="0"/>
              </a:rPr>
              <a:t>Requirements </a:t>
            </a:r>
            <a:r>
              <a:rPr lang="en-US" sz="1600" dirty="0">
                <a:latin typeface="Helvetica" panose="020B0604020202020204" pitchFamily="34" charset="0"/>
                <a:cs typeface="Helvetica" panose="020B0604020202020204" pitchFamily="34" charset="0"/>
              </a:rPr>
              <a:t>&amp; key Design element </a:t>
            </a:r>
          </a:p>
          <a:p>
            <a:pPr algn="ctr"/>
            <a:endParaRPr lang="en-US" sz="1600" dirty="0" smtClean="0">
              <a:latin typeface="Helvetica" panose="020B0604020202020204" pitchFamily="34" charset="0"/>
              <a:cs typeface="Helvetica" panose="020B0604020202020204" pitchFamily="34" charset="0"/>
            </a:endParaRPr>
          </a:p>
        </p:txBody>
      </p:sp>
      <p:cxnSp>
        <p:nvCxnSpPr>
          <p:cNvPr id="65" name="Straight Arrow Connector 64"/>
          <p:cNvCxnSpPr>
            <a:stCxn id="66" idx="3"/>
            <a:endCxn id="5" idx="1"/>
          </p:cNvCxnSpPr>
          <p:nvPr/>
        </p:nvCxnSpPr>
        <p:spPr>
          <a:xfrm>
            <a:off x="3410107" y="3542627"/>
            <a:ext cx="1161893" cy="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1124107" y="3240625"/>
            <a:ext cx="2286000" cy="604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Helvetica" panose="020B0604020202020204" pitchFamily="34" charset="0"/>
                <a:cs typeface="Helvetica" panose="020B0604020202020204" pitchFamily="34" charset="0"/>
              </a:rPr>
              <a:t>Requirements</a:t>
            </a:r>
          </a:p>
        </p:txBody>
      </p:sp>
      <p:cxnSp>
        <p:nvCxnSpPr>
          <p:cNvPr id="67" name="Straight Arrow Connector 66"/>
          <p:cNvCxnSpPr>
            <a:stCxn id="68" idx="3"/>
          </p:cNvCxnSpPr>
          <p:nvPr/>
        </p:nvCxnSpPr>
        <p:spPr>
          <a:xfrm flipV="1">
            <a:off x="3410107" y="6068522"/>
            <a:ext cx="1161893" cy="4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67"/>
          <p:cNvSpPr/>
          <p:nvPr/>
        </p:nvSpPr>
        <p:spPr>
          <a:xfrm>
            <a:off x="1124107" y="5733788"/>
            <a:ext cx="2286000" cy="678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smtClean="0">
              <a:latin typeface="Helvetica" panose="020B0604020202020204" pitchFamily="34" charset="0"/>
              <a:cs typeface="Helvetica" panose="020B0604020202020204" pitchFamily="34" charset="0"/>
            </a:endParaRPr>
          </a:p>
          <a:p>
            <a:pPr algn="ctr"/>
            <a:r>
              <a:rPr lang="en-US" sz="1600" dirty="0" smtClean="0">
                <a:latin typeface="Helvetica" panose="020B0604020202020204" pitchFamily="34" charset="0"/>
                <a:cs typeface="Helvetica" panose="020B0604020202020204" pitchFamily="34" charset="0"/>
              </a:rPr>
              <a:t>Design </a:t>
            </a:r>
            <a:r>
              <a:rPr lang="en-US" sz="1600" dirty="0">
                <a:latin typeface="Helvetica" panose="020B0604020202020204" pitchFamily="34" charset="0"/>
                <a:cs typeface="Helvetica" panose="020B0604020202020204" pitchFamily="34" charset="0"/>
              </a:rPr>
              <a:t>element </a:t>
            </a:r>
          </a:p>
          <a:p>
            <a:pPr algn="ctr"/>
            <a:endParaRPr lang="en-US" sz="1600" dirty="0" smtClean="0">
              <a:latin typeface="Helvetica" panose="020B0604020202020204" pitchFamily="34" charset="0"/>
              <a:cs typeface="Helvetica" panose="020B0604020202020204" pitchFamily="34" charset="0"/>
            </a:endParaRPr>
          </a:p>
        </p:txBody>
      </p:sp>
      <p:sp>
        <p:nvSpPr>
          <p:cNvPr id="73" name="TextBox 72"/>
          <p:cNvSpPr txBox="1"/>
          <p:nvPr/>
        </p:nvSpPr>
        <p:spPr>
          <a:xfrm>
            <a:off x="1828800" y="2761404"/>
            <a:ext cx="1752600" cy="369332"/>
          </a:xfrm>
          <a:prstGeom prst="rect">
            <a:avLst/>
          </a:prstGeom>
          <a:noFill/>
        </p:spPr>
        <p:txBody>
          <a:bodyPr wrap="square" rtlCol="0">
            <a:spAutoFit/>
          </a:bodyPr>
          <a:lstStyle/>
          <a:p>
            <a:r>
              <a:rPr lang="en-US" dirty="0" smtClean="0">
                <a:solidFill>
                  <a:srgbClr val="FF0000"/>
                </a:solidFill>
                <a:latin typeface="Helvetica" panose="020B0604020202020204" pitchFamily="34" charset="0"/>
                <a:cs typeface="Helvetica" panose="020B0604020202020204" pitchFamily="34" charset="0"/>
              </a:rPr>
              <a:t>Input</a:t>
            </a:r>
            <a:endParaRPr lang="en-US" dirty="0">
              <a:solidFill>
                <a:srgbClr val="FF0000"/>
              </a:solidFill>
              <a:latin typeface="Helvetica" panose="020B0604020202020204" pitchFamily="34" charset="0"/>
              <a:cs typeface="Helvetica" panose="020B0604020202020204" pitchFamily="34" charset="0"/>
            </a:endParaRPr>
          </a:p>
        </p:txBody>
      </p:sp>
      <p:sp>
        <p:nvSpPr>
          <p:cNvPr id="74" name="TextBox 73"/>
          <p:cNvSpPr txBox="1"/>
          <p:nvPr/>
        </p:nvSpPr>
        <p:spPr>
          <a:xfrm>
            <a:off x="8610600" y="2761404"/>
            <a:ext cx="1752600" cy="369332"/>
          </a:xfrm>
          <a:prstGeom prst="rect">
            <a:avLst/>
          </a:prstGeom>
          <a:noFill/>
        </p:spPr>
        <p:txBody>
          <a:bodyPr wrap="square" rtlCol="0">
            <a:spAutoFit/>
          </a:bodyPr>
          <a:lstStyle/>
          <a:p>
            <a:r>
              <a:rPr lang="en-US" dirty="0" smtClean="0">
                <a:solidFill>
                  <a:srgbClr val="FF0000"/>
                </a:solidFill>
                <a:latin typeface="Helvetica" panose="020B0604020202020204" pitchFamily="34" charset="0"/>
                <a:cs typeface="Helvetica" panose="020B0604020202020204" pitchFamily="34" charset="0"/>
              </a:rPr>
              <a:t>Output</a:t>
            </a:r>
            <a:endParaRPr lang="en-US" dirty="0">
              <a:solidFill>
                <a:srgbClr val="FF0000"/>
              </a:solidFill>
              <a:latin typeface="Helvetica" panose="020B0604020202020204" pitchFamily="34" charset="0"/>
              <a:cs typeface="Helvetica" panose="020B0604020202020204" pitchFamily="34" charset="0"/>
            </a:endParaRPr>
          </a:p>
        </p:txBody>
      </p:sp>
      <p:sp>
        <p:nvSpPr>
          <p:cNvPr id="75" name="Rectangle 74"/>
          <p:cNvSpPr/>
          <p:nvPr/>
        </p:nvSpPr>
        <p:spPr>
          <a:xfrm>
            <a:off x="8179345" y="3240625"/>
            <a:ext cx="2286000" cy="604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Helvetica" panose="020B0604020202020204" pitchFamily="34" charset="0"/>
                <a:cs typeface="Helvetica" panose="020B0604020202020204" pitchFamily="34" charset="0"/>
              </a:rPr>
              <a:t>Actual o/p verified against requirement o/p</a:t>
            </a:r>
          </a:p>
        </p:txBody>
      </p:sp>
      <p:cxnSp>
        <p:nvCxnSpPr>
          <p:cNvPr id="76" name="Straight Arrow Connector 75"/>
          <p:cNvCxnSpPr>
            <a:endCxn id="75" idx="1"/>
          </p:cNvCxnSpPr>
          <p:nvPr/>
        </p:nvCxnSpPr>
        <p:spPr>
          <a:xfrm>
            <a:off x="6858000" y="3542627"/>
            <a:ext cx="1321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p:cNvSpPr/>
          <p:nvPr/>
        </p:nvSpPr>
        <p:spPr>
          <a:xfrm>
            <a:off x="8179345" y="4305522"/>
            <a:ext cx="2286000" cy="604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Helvetica" panose="020B0604020202020204" pitchFamily="34" charset="0"/>
                <a:cs typeface="Helvetica" panose="020B0604020202020204" pitchFamily="34" charset="0"/>
              </a:rPr>
              <a:t>As of black and white box testing</a:t>
            </a:r>
          </a:p>
        </p:txBody>
      </p:sp>
      <p:cxnSp>
        <p:nvCxnSpPr>
          <p:cNvPr id="79" name="Straight Arrow Connector 78"/>
          <p:cNvCxnSpPr>
            <a:endCxn id="78" idx="1"/>
          </p:cNvCxnSpPr>
          <p:nvPr/>
        </p:nvCxnSpPr>
        <p:spPr>
          <a:xfrm>
            <a:off x="6858000" y="4607524"/>
            <a:ext cx="1321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Rectangle 79"/>
          <p:cNvSpPr/>
          <p:nvPr/>
        </p:nvSpPr>
        <p:spPr>
          <a:xfrm>
            <a:off x="8199773" y="5733788"/>
            <a:ext cx="2286000" cy="604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Helvetica" panose="020B0604020202020204" pitchFamily="34" charset="0"/>
                <a:cs typeface="Helvetica" panose="020B0604020202020204" pitchFamily="34" charset="0"/>
              </a:rPr>
              <a:t>Actual o/p verified against expected behavior</a:t>
            </a:r>
          </a:p>
        </p:txBody>
      </p:sp>
      <p:cxnSp>
        <p:nvCxnSpPr>
          <p:cNvPr id="81" name="Straight Arrow Connector 80"/>
          <p:cNvCxnSpPr>
            <a:endCxn id="80" idx="1"/>
          </p:cNvCxnSpPr>
          <p:nvPr/>
        </p:nvCxnSpPr>
        <p:spPr>
          <a:xfrm>
            <a:off x="6878428" y="6035790"/>
            <a:ext cx="1321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5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633415" y="2286000"/>
            <a:ext cx="2743200" cy="3505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sz="quarter" idx="13"/>
          </p:nvPr>
        </p:nvSpPr>
        <p:spPr/>
        <p:txBody>
          <a:bodyPr/>
          <a:lstStyle/>
          <a:p>
            <a:r>
              <a:rPr lang="en-US" dirty="0"/>
              <a:t>Test the system as a whole </a:t>
            </a:r>
          </a:p>
          <a:p>
            <a:r>
              <a:rPr lang="en-US" dirty="0"/>
              <a:t>Individual components rarely tested </a:t>
            </a:r>
          </a:p>
          <a:p>
            <a:r>
              <a:rPr lang="en-US" dirty="0"/>
              <a:t>Errors go undetected</a:t>
            </a:r>
          </a:p>
          <a:p>
            <a:r>
              <a:rPr lang="en-US" dirty="0"/>
              <a:t>Isolation of errors difficult to track down</a:t>
            </a:r>
          </a:p>
          <a:p>
            <a:endParaRPr lang="en-US" dirty="0"/>
          </a:p>
        </p:txBody>
      </p:sp>
      <p:sp>
        <p:nvSpPr>
          <p:cNvPr id="4" name="Text Placeholder 3"/>
          <p:cNvSpPr>
            <a:spLocks noGrp="1"/>
          </p:cNvSpPr>
          <p:nvPr>
            <p:ph type="body" sz="quarter" idx="14"/>
          </p:nvPr>
        </p:nvSpPr>
        <p:spPr/>
        <p:txBody>
          <a:bodyPr/>
          <a:lstStyle/>
          <a:p>
            <a:r>
              <a:rPr lang="en-US" dirty="0"/>
              <a:t>Traditional Testing</a:t>
            </a:r>
          </a:p>
        </p:txBody>
      </p:sp>
      <p:sp>
        <p:nvSpPr>
          <p:cNvPr id="6" name="Rectangle 5"/>
          <p:cNvSpPr/>
          <p:nvPr/>
        </p:nvSpPr>
        <p:spPr>
          <a:xfrm>
            <a:off x="7874715" y="2514600"/>
            <a:ext cx="22606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874715" y="2514600"/>
            <a:ext cx="888285" cy="1143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ectangle 7"/>
          <p:cNvSpPr/>
          <p:nvPr/>
        </p:nvSpPr>
        <p:spPr>
          <a:xfrm>
            <a:off x="8760070" y="2514600"/>
            <a:ext cx="888285"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p:cNvSpPr/>
          <p:nvPr/>
        </p:nvSpPr>
        <p:spPr>
          <a:xfrm>
            <a:off x="9648355" y="2514600"/>
            <a:ext cx="45410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58869" y="3048000"/>
            <a:ext cx="888285" cy="1143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10"/>
          <p:cNvSpPr/>
          <p:nvPr/>
        </p:nvSpPr>
        <p:spPr>
          <a:xfrm>
            <a:off x="7875916" y="3637015"/>
            <a:ext cx="888285"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11"/>
          <p:cNvSpPr/>
          <p:nvPr/>
        </p:nvSpPr>
        <p:spPr>
          <a:xfrm>
            <a:off x="8755939" y="4173753"/>
            <a:ext cx="1346523" cy="6062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ectangle 12"/>
          <p:cNvSpPr/>
          <p:nvPr/>
        </p:nvSpPr>
        <p:spPr>
          <a:xfrm>
            <a:off x="8771009" y="3276600"/>
            <a:ext cx="892572" cy="3604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9230532" y="3648237"/>
            <a:ext cx="412491" cy="5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84009" y="4787982"/>
            <a:ext cx="1346523" cy="774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45159" y="4780014"/>
            <a:ext cx="857304" cy="7825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ectangle 16"/>
          <p:cNvSpPr/>
          <p:nvPr/>
        </p:nvSpPr>
        <p:spPr>
          <a:xfrm>
            <a:off x="9650085" y="3648896"/>
            <a:ext cx="459270" cy="52485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0" name="Straight Arrow Connector 19"/>
          <p:cNvCxnSpPr/>
          <p:nvPr/>
        </p:nvCxnSpPr>
        <p:spPr>
          <a:xfrm>
            <a:off x="6324600" y="2781300"/>
            <a:ext cx="1308815" cy="0"/>
          </a:xfrm>
          <a:prstGeom prst="straightConnector1">
            <a:avLst/>
          </a:prstGeom>
          <a:ln w="50800">
            <a:solidFill>
              <a:srgbClr val="1508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10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sz="quarter" idx="13"/>
          </p:nvPr>
        </p:nvSpPr>
        <p:spPr/>
        <p:txBody>
          <a:bodyPr/>
          <a:lstStyle/>
          <a:p>
            <a:r>
              <a:rPr lang="en-US" dirty="0"/>
              <a:t>Print Statements </a:t>
            </a:r>
          </a:p>
          <a:p>
            <a:r>
              <a:rPr lang="en-US" dirty="0"/>
              <a:t>Use of Debugger </a:t>
            </a:r>
          </a:p>
          <a:p>
            <a:r>
              <a:rPr lang="en-US" dirty="0"/>
              <a:t>Debugger Expressions </a:t>
            </a:r>
          </a:p>
          <a:p>
            <a:r>
              <a:rPr lang="en-US" dirty="0"/>
              <a:t>Test Scripts</a:t>
            </a:r>
          </a:p>
          <a:p>
            <a:endParaRPr lang="en-US" dirty="0"/>
          </a:p>
        </p:txBody>
      </p:sp>
      <p:sp>
        <p:nvSpPr>
          <p:cNvPr id="4" name="Text Placeholder 3"/>
          <p:cNvSpPr>
            <a:spLocks noGrp="1"/>
          </p:cNvSpPr>
          <p:nvPr>
            <p:ph type="body" sz="quarter" idx="14"/>
          </p:nvPr>
        </p:nvSpPr>
        <p:spPr/>
        <p:txBody>
          <a:bodyPr/>
          <a:lstStyle/>
          <a:p>
            <a:r>
              <a:rPr lang="en-US" dirty="0"/>
              <a:t>Traditional Testing Strategies</a:t>
            </a:r>
          </a:p>
        </p:txBody>
      </p:sp>
    </p:spTree>
    <p:extLst>
      <p:ext uri="{BB962C8B-B14F-4D97-AF65-F5344CB8AC3E}">
        <p14:creationId xmlns:p14="http://schemas.microsoft.com/office/powerpoint/2010/main" val="235039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sz="quarter" idx="13"/>
          </p:nvPr>
        </p:nvSpPr>
        <p:spPr/>
        <p:txBody>
          <a:bodyPr/>
          <a:lstStyle/>
          <a:p>
            <a:r>
              <a:rPr lang="en-US" dirty="0"/>
              <a:t>Is a level of the software testing process where individual units/components of a software/system are tested </a:t>
            </a:r>
          </a:p>
          <a:p>
            <a:r>
              <a:rPr lang="en-US" dirty="0"/>
              <a:t>The purpose is to validate that each unit of the software performs as designed</a:t>
            </a:r>
          </a:p>
          <a:p>
            <a:r>
              <a:rPr lang="en-US" dirty="0"/>
              <a:t>Each part tested individually </a:t>
            </a:r>
          </a:p>
          <a:p>
            <a:r>
              <a:rPr lang="en-US" dirty="0"/>
              <a:t>All components tested at least once</a:t>
            </a:r>
          </a:p>
          <a:p>
            <a:r>
              <a:rPr lang="en-US" dirty="0"/>
              <a:t>Errors picked up earlier </a:t>
            </a:r>
          </a:p>
          <a:p>
            <a:r>
              <a:rPr lang="en-US" dirty="0"/>
              <a:t>Scope is smaller, easier to fix errors</a:t>
            </a:r>
          </a:p>
          <a:p>
            <a:endParaRPr lang="en-US" dirty="0"/>
          </a:p>
        </p:txBody>
      </p:sp>
      <p:sp>
        <p:nvSpPr>
          <p:cNvPr id="4" name="Text Placeholder 3"/>
          <p:cNvSpPr>
            <a:spLocks noGrp="1"/>
          </p:cNvSpPr>
          <p:nvPr>
            <p:ph type="body" sz="quarter" idx="14"/>
          </p:nvPr>
        </p:nvSpPr>
        <p:spPr/>
        <p:txBody>
          <a:bodyPr/>
          <a:lstStyle/>
          <a:p>
            <a:r>
              <a:rPr lang="en-US" dirty="0"/>
              <a:t>Unit Testing</a:t>
            </a:r>
          </a:p>
        </p:txBody>
      </p:sp>
      <p:sp>
        <p:nvSpPr>
          <p:cNvPr id="5" name="Rectangle 4"/>
          <p:cNvSpPr/>
          <p:nvPr/>
        </p:nvSpPr>
        <p:spPr>
          <a:xfrm>
            <a:off x="8624336" y="3183153"/>
            <a:ext cx="22606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24336" y="3183153"/>
            <a:ext cx="888285" cy="1143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p:cNvSpPr/>
          <p:nvPr/>
        </p:nvSpPr>
        <p:spPr>
          <a:xfrm>
            <a:off x="9509691" y="3183153"/>
            <a:ext cx="888285"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tangle 7"/>
          <p:cNvSpPr/>
          <p:nvPr/>
        </p:nvSpPr>
        <p:spPr>
          <a:xfrm>
            <a:off x="10397976" y="3183153"/>
            <a:ext cx="45410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08490" y="3716553"/>
            <a:ext cx="888285" cy="1143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p:cNvSpPr/>
          <p:nvPr/>
        </p:nvSpPr>
        <p:spPr>
          <a:xfrm>
            <a:off x="8625537" y="4305568"/>
            <a:ext cx="888285"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ectangle 10"/>
          <p:cNvSpPr/>
          <p:nvPr/>
        </p:nvSpPr>
        <p:spPr>
          <a:xfrm>
            <a:off x="9505560" y="4842306"/>
            <a:ext cx="1346523" cy="6062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p:cNvSpPr/>
          <p:nvPr/>
        </p:nvSpPr>
        <p:spPr>
          <a:xfrm>
            <a:off x="9520630" y="3945153"/>
            <a:ext cx="892572" cy="3604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9980153" y="4316790"/>
            <a:ext cx="412491" cy="5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633630" y="5456535"/>
            <a:ext cx="1346523" cy="774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94780" y="5448567"/>
            <a:ext cx="857304" cy="7825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Rectangle 15"/>
          <p:cNvSpPr/>
          <p:nvPr/>
        </p:nvSpPr>
        <p:spPr>
          <a:xfrm>
            <a:off x="10399706" y="4317449"/>
            <a:ext cx="459270" cy="52485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7" name="Straight Connector 16"/>
          <p:cNvCxnSpPr/>
          <p:nvPr/>
        </p:nvCxnSpPr>
        <p:spPr>
          <a:xfrm>
            <a:off x="8624336" y="3183153"/>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20630" y="3157224"/>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423432" y="3166482"/>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858015" y="3206698"/>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635360" y="4257473"/>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480927" y="4333186"/>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986687" y="4305568"/>
            <a:ext cx="9294" cy="11430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845513" y="4842305"/>
            <a:ext cx="1924" cy="138884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997868" y="5431321"/>
            <a:ext cx="9294" cy="82576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610600" y="3200400"/>
            <a:ext cx="2229788" cy="6299"/>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610600" y="4297601"/>
            <a:ext cx="2310969" cy="2855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640007" y="5292789"/>
            <a:ext cx="9980" cy="94633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665752" y="5431321"/>
            <a:ext cx="2219184" cy="2521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634276" y="6223465"/>
            <a:ext cx="2250660" cy="2179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520630" y="3727192"/>
            <a:ext cx="879698"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562666" y="3945153"/>
            <a:ext cx="879698"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505560" y="4842305"/>
            <a:ext cx="879698"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10372736" y="4356789"/>
            <a:ext cx="3739" cy="53626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029014" y="4842305"/>
            <a:ext cx="879698"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82288" y="4333186"/>
            <a:ext cx="12103" cy="52636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sz="quarter" idx="13"/>
          </p:nvPr>
        </p:nvSpPr>
        <p:spPr/>
        <p:txBody>
          <a:bodyPr/>
          <a:lstStyle/>
          <a:p>
            <a:r>
              <a:rPr lang="en-US" dirty="0"/>
              <a:t>A method by which individual units of source code are tested to determine if they are fit for use </a:t>
            </a:r>
          </a:p>
          <a:p>
            <a:r>
              <a:rPr lang="en-US" dirty="0"/>
              <a:t>Concerned with functional correctness and completeness of individual program units </a:t>
            </a:r>
          </a:p>
          <a:p>
            <a:r>
              <a:rPr lang="en-US" dirty="0"/>
              <a:t>Typically written and run by software developers to ensure that code meets its design and behaves as intended</a:t>
            </a:r>
          </a:p>
          <a:p>
            <a:r>
              <a:rPr lang="en-US" dirty="0"/>
              <a:t>Its goal is to isolate each part of the program and show that the individual parts are correct</a:t>
            </a:r>
          </a:p>
          <a:p>
            <a:endParaRPr lang="en-US" dirty="0"/>
          </a:p>
        </p:txBody>
      </p:sp>
      <p:sp>
        <p:nvSpPr>
          <p:cNvPr id="4" name="Text Placeholder 3"/>
          <p:cNvSpPr>
            <a:spLocks noGrp="1"/>
          </p:cNvSpPr>
          <p:nvPr>
            <p:ph type="body" sz="quarter" idx="14"/>
          </p:nvPr>
        </p:nvSpPr>
        <p:spPr/>
        <p:txBody>
          <a:bodyPr/>
          <a:lstStyle/>
          <a:p>
            <a:r>
              <a:rPr lang="en-US" dirty="0"/>
              <a:t>Unit </a:t>
            </a:r>
            <a:r>
              <a:rPr lang="en-US" dirty="0" smtClean="0"/>
              <a:t>Testing Contd..</a:t>
            </a:r>
            <a:endParaRPr lang="en-US" dirty="0"/>
          </a:p>
        </p:txBody>
      </p:sp>
    </p:spTree>
    <p:extLst>
      <p:ext uri="{BB962C8B-B14F-4D97-AF65-F5344CB8AC3E}">
        <p14:creationId xmlns:p14="http://schemas.microsoft.com/office/powerpoint/2010/main" val="3624353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sp>
        <p:nvSpPr>
          <p:cNvPr id="3" name="Text Placeholder 2"/>
          <p:cNvSpPr>
            <a:spLocks noGrp="1"/>
          </p:cNvSpPr>
          <p:nvPr>
            <p:ph type="body" sz="quarter" idx="13"/>
          </p:nvPr>
        </p:nvSpPr>
        <p:spPr/>
        <p:txBody>
          <a:bodyPr/>
          <a:lstStyle/>
          <a:p>
            <a:r>
              <a:rPr lang="en-US" dirty="0"/>
              <a:t>Concerned with</a:t>
            </a:r>
          </a:p>
          <a:p>
            <a:r>
              <a:rPr lang="en-US" dirty="0"/>
              <a:t>Functional correctness and completeness </a:t>
            </a:r>
          </a:p>
          <a:p>
            <a:r>
              <a:rPr lang="en-US" dirty="0"/>
              <a:t>Error handling </a:t>
            </a:r>
          </a:p>
          <a:p>
            <a:r>
              <a:rPr lang="en-US" dirty="0"/>
              <a:t>Checking input values (parameter) </a:t>
            </a:r>
          </a:p>
          <a:p>
            <a:r>
              <a:rPr lang="en-US" dirty="0"/>
              <a:t>Correctness of output data (return values) </a:t>
            </a:r>
          </a:p>
          <a:p>
            <a:r>
              <a:rPr lang="en-US" dirty="0"/>
              <a:t>Optimizing algorithm and performance</a:t>
            </a:r>
          </a:p>
          <a:p>
            <a:endParaRPr lang="en-US" dirty="0"/>
          </a:p>
        </p:txBody>
      </p:sp>
      <p:sp>
        <p:nvSpPr>
          <p:cNvPr id="4" name="Text Placeholder 3"/>
          <p:cNvSpPr>
            <a:spLocks noGrp="1"/>
          </p:cNvSpPr>
          <p:nvPr>
            <p:ph type="body" sz="quarter" idx="14"/>
          </p:nvPr>
        </p:nvSpPr>
        <p:spPr/>
        <p:txBody>
          <a:bodyPr/>
          <a:lstStyle/>
          <a:p>
            <a:r>
              <a:rPr lang="en-US" dirty="0"/>
              <a:t>What is Unit Testing</a:t>
            </a:r>
          </a:p>
        </p:txBody>
      </p:sp>
    </p:spTree>
    <p:extLst>
      <p:ext uri="{BB962C8B-B14F-4D97-AF65-F5344CB8AC3E}">
        <p14:creationId xmlns:p14="http://schemas.microsoft.com/office/powerpoint/2010/main" val="227561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Text Placeholder 2"/>
          <p:cNvSpPr>
            <a:spLocks noGrp="1"/>
          </p:cNvSpPr>
          <p:nvPr>
            <p:ph type="body" sz="quarter" idx="13"/>
          </p:nvPr>
        </p:nvSpPr>
        <p:spPr/>
        <p:txBody>
          <a:bodyPr/>
          <a:lstStyle/>
          <a:p>
            <a:r>
              <a:rPr lang="en-US" dirty="0"/>
              <a:t>Faster Debugging </a:t>
            </a:r>
          </a:p>
          <a:p>
            <a:r>
              <a:rPr lang="en-US" dirty="0"/>
              <a:t>Faster Development </a:t>
            </a:r>
          </a:p>
          <a:p>
            <a:r>
              <a:rPr lang="en-US" dirty="0"/>
              <a:t>Better Design </a:t>
            </a:r>
          </a:p>
          <a:p>
            <a:r>
              <a:rPr lang="en-US" dirty="0"/>
              <a:t>Excellent Regression Tool </a:t>
            </a:r>
          </a:p>
          <a:p>
            <a:r>
              <a:rPr lang="en-US" dirty="0"/>
              <a:t>Reduce Future Cost</a:t>
            </a:r>
          </a:p>
          <a:p>
            <a:endParaRPr lang="en-US" dirty="0"/>
          </a:p>
        </p:txBody>
      </p:sp>
      <p:sp>
        <p:nvSpPr>
          <p:cNvPr id="4" name="Text Placeholder 3"/>
          <p:cNvSpPr>
            <a:spLocks noGrp="1"/>
          </p:cNvSpPr>
          <p:nvPr>
            <p:ph type="body" sz="quarter" idx="14"/>
          </p:nvPr>
        </p:nvSpPr>
        <p:spPr/>
        <p:txBody>
          <a:bodyPr/>
          <a:lstStyle/>
          <a:p>
            <a:r>
              <a:rPr lang="en-US" dirty="0"/>
              <a:t>Why Unit Testing?</a:t>
            </a:r>
          </a:p>
        </p:txBody>
      </p:sp>
    </p:spTree>
    <p:extLst>
      <p:ext uri="{BB962C8B-B14F-4D97-AF65-F5344CB8AC3E}">
        <p14:creationId xmlns:p14="http://schemas.microsoft.com/office/powerpoint/2010/main" val="16994137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113</TotalTime>
  <Words>1345</Words>
  <Application>Microsoft Office PowerPoint</Application>
  <PresentationFormat>Widescreen</PresentationFormat>
  <Paragraphs>138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Helvetica</vt:lpstr>
      <vt:lpstr>Helvetica Light</vt:lpstr>
      <vt:lpstr>Office Theme</vt:lpstr>
      <vt:lpstr>Introduction to DevOps</vt:lpstr>
      <vt:lpstr>Agenda</vt:lpstr>
      <vt:lpstr>Testing</vt:lpstr>
      <vt:lpstr>Testing</vt:lpstr>
      <vt:lpstr>Testing</vt:lpstr>
      <vt:lpstr>Testing</vt:lpstr>
      <vt:lpstr>Testing</vt:lpstr>
      <vt:lpstr>Unit Testing</vt:lpstr>
      <vt:lpstr>Unit Testing</vt:lpstr>
      <vt:lpstr>Unit Testing</vt:lpstr>
      <vt:lpstr>Unit Testing</vt:lpstr>
      <vt:lpstr>Unit Testing</vt:lpstr>
      <vt:lpstr>Unit Testing</vt:lpstr>
      <vt:lpstr>Unit Testing</vt:lpstr>
      <vt:lpstr>Unit Testing</vt:lpstr>
      <vt:lpstr>Unit Testing</vt:lpstr>
      <vt:lpstr>Unit Testing</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Sonika Rathi</dc:creator>
  <cp:lastModifiedBy>Sonika Rathi</cp:lastModifiedBy>
  <cp:revision>10</cp:revision>
  <dcterms:created xsi:type="dcterms:W3CDTF">2019-03-27T10:17:35Z</dcterms:created>
  <dcterms:modified xsi:type="dcterms:W3CDTF">2019-03-27T13:26:09Z</dcterms:modified>
</cp:coreProperties>
</file>